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3117938"/>
            <a:ext cx="8853878" cy="2607076"/>
          </a:xfrm>
          <a:prstGeom prst="rect">
            <a:avLst/>
          </a:prstGeom>
        </p:spPr>
        <p:txBody>
          <a:bodyPr anchor="t" rtlCol="false" tIns="0" lIns="0" bIns="0" rIns="0">
            <a:spAutoFit/>
          </a:bodyPr>
          <a:lstStyle/>
          <a:p>
            <a:pPr marL="0" indent="0" lvl="0">
              <a:lnSpc>
                <a:spcPts val="10015"/>
              </a:lnSpc>
            </a:pPr>
            <a:r>
              <a:rPr lang="en-US" sz="10015" spc="-420">
                <a:solidFill>
                  <a:srgbClr val="3139A8"/>
                </a:solidFill>
                <a:latin typeface="Be Vietnam Ultra-Bold"/>
              </a:rPr>
              <a:t>NETWORK SECURITY</a:t>
            </a:r>
          </a:p>
        </p:txBody>
      </p:sp>
      <p:sp>
        <p:nvSpPr>
          <p:cNvPr name="TextBox 10" id="10"/>
          <p:cNvSpPr txBox="true"/>
          <p:nvPr/>
        </p:nvSpPr>
        <p:spPr>
          <a:xfrm rot="0">
            <a:off x="1219200" y="5911811"/>
            <a:ext cx="8398722" cy="1438226"/>
          </a:xfrm>
          <a:prstGeom prst="rect">
            <a:avLst/>
          </a:prstGeom>
        </p:spPr>
        <p:txBody>
          <a:bodyPr anchor="t" rtlCol="false" tIns="0" lIns="0" bIns="0" rIns="0">
            <a:spAutoFit/>
          </a:bodyPr>
          <a:lstStyle/>
          <a:p>
            <a:pPr>
              <a:lnSpc>
                <a:spcPts val="5675"/>
              </a:lnSpc>
            </a:pPr>
            <a:r>
              <a:rPr lang="en-US" sz="5354" spc="-224">
                <a:solidFill>
                  <a:srgbClr val="3139A8"/>
                </a:solidFill>
                <a:latin typeface="Be Vietnam"/>
              </a:rPr>
              <a:t>D.E.S.</a:t>
            </a:r>
          </a:p>
          <a:p>
            <a:pPr marL="0" indent="0" lvl="0">
              <a:lnSpc>
                <a:spcPts val="5675"/>
              </a:lnSpc>
            </a:pPr>
            <a:r>
              <a:rPr lang="en-US" sz="5354" spc="-224">
                <a:solidFill>
                  <a:srgbClr val="3139A8"/>
                </a:solidFill>
                <a:latin typeface="Be Vietnam"/>
              </a:rPr>
              <a:t>ENCRYPTION</a:t>
            </a:r>
          </a:p>
        </p:txBody>
      </p:sp>
      <p:sp>
        <p:nvSpPr>
          <p:cNvPr name="TextBox 11" id="11"/>
          <p:cNvSpPr txBox="true"/>
          <p:nvPr/>
        </p:nvSpPr>
        <p:spPr>
          <a:xfrm rot="0">
            <a:off x="1344872" y="938050"/>
            <a:ext cx="8602534" cy="1005459"/>
          </a:xfrm>
          <a:prstGeom prst="rect">
            <a:avLst/>
          </a:prstGeom>
        </p:spPr>
        <p:txBody>
          <a:bodyPr anchor="t" rtlCol="false" tIns="0" lIns="0" bIns="0" rIns="0">
            <a:spAutoFit/>
          </a:bodyPr>
          <a:lstStyle/>
          <a:p>
            <a:pPr>
              <a:lnSpc>
                <a:spcPts val="2688"/>
              </a:lnSpc>
            </a:pPr>
            <a:r>
              <a:rPr lang="en-US" sz="2400" spc="-100">
                <a:solidFill>
                  <a:srgbClr val="090147"/>
                </a:solidFill>
                <a:latin typeface="Be Vietnam"/>
              </a:rPr>
              <a:t>PRESENTED BY -</a:t>
            </a:r>
          </a:p>
          <a:p>
            <a:pPr>
              <a:lnSpc>
                <a:spcPts val="2688"/>
              </a:lnSpc>
            </a:pPr>
            <a:r>
              <a:rPr lang="en-US" sz="2400" spc="-100">
                <a:solidFill>
                  <a:srgbClr val="090147"/>
                </a:solidFill>
                <a:latin typeface="Be Vietnam"/>
              </a:rPr>
              <a:t>AAMLEEN AHMED, </a:t>
            </a:r>
          </a:p>
          <a:p>
            <a:pPr algn="l" marL="0" indent="0" lvl="0">
              <a:lnSpc>
                <a:spcPts val="2688"/>
              </a:lnSpc>
              <a:spcBef>
                <a:spcPct val="0"/>
              </a:spcBef>
            </a:pPr>
            <a:r>
              <a:rPr lang="en-US" sz="2400" spc="-100">
                <a:solidFill>
                  <a:srgbClr val="090147"/>
                </a:solidFill>
                <a:latin typeface="Be Vietnam"/>
              </a:rPr>
              <a:t>MOHD. SUFYAN AZAM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1662033"/>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3064272"/>
            <a:ext cx="7924800" cy="6122670"/>
          </a:xfrm>
          <a:prstGeom prst="rect">
            <a:avLst/>
          </a:prstGeom>
        </p:spPr>
        <p:txBody>
          <a:bodyPr anchor="t" rtlCol="false" tIns="0" lIns="0" bIns="0" rIns="0">
            <a:spAutoFit/>
          </a:bodyPr>
          <a:lstStyle/>
          <a:p>
            <a:pPr>
              <a:lnSpc>
                <a:spcPts val="3239"/>
              </a:lnSpc>
            </a:pPr>
            <a:r>
              <a:rPr lang="en-US" sz="1999">
                <a:solidFill>
                  <a:srgbClr val="3139A8"/>
                </a:solidFill>
                <a:latin typeface="Quicksand Medium"/>
              </a:rPr>
              <a:t>   - Developed by IBM in the 1970s, DES (Data Encryption Standard.) is a symmetric-key encryption algorithm.</a:t>
            </a:r>
          </a:p>
          <a:p>
            <a:pPr>
              <a:lnSpc>
                <a:spcPts val="3239"/>
              </a:lnSpc>
            </a:pPr>
          </a:p>
          <a:p>
            <a:pPr>
              <a:lnSpc>
                <a:spcPts val="3239"/>
              </a:lnSpc>
            </a:pPr>
            <a:r>
              <a:rPr lang="en-US" sz="1999">
                <a:solidFill>
                  <a:srgbClr val="3139A8"/>
                </a:solidFill>
                <a:latin typeface="Quicksand Medium"/>
              </a:rPr>
              <a:t>   - </a:t>
            </a:r>
            <a:r>
              <a:rPr lang="en-US" sz="1999">
                <a:solidFill>
                  <a:srgbClr val="3139A8"/>
                </a:solidFill>
                <a:latin typeface="Quicksand Medium"/>
              </a:rPr>
              <a:t>It is a block-wise encryption algorithm that operates on 64-bit blocks of plaintext using a 56-bit key, providing cryptographic security for data transmission.</a:t>
            </a:r>
          </a:p>
          <a:p>
            <a:pPr>
              <a:lnSpc>
                <a:spcPts val="3239"/>
              </a:lnSpc>
            </a:pPr>
          </a:p>
          <a:p>
            <a:pPr>
              <a:lnSpc>
                <a:spcPts val="3239"/>
              </a:lnSpc>
            </a:pPr>
            <a:r>
              <a:rPr lang="en-US" sz="1999">
                <a:solidFill>
                  <a:srgbClr val="3139A8"/>
                </a:solidFill>
                <a:latin typeface="Quicksand Medium"/>
              </a:rPr>
              <a:t>   - </a:t>
            </a:r>
            <a:r>
              <a:rPr lang="en-US" sz="1999">
                <a:solidFill>
                  <a:srgbClr val="3139A8"/>
                </a:solidFill>
                <a:latin typeface="Quicksand Medium"/>
              </a:rPr>
              <a:t>DES has been widely used in various applications, although its 56-bit key size has raised security concerns over time.</a:t>
            </a:r>
          </a:p>
          <a:p>
            <a:pPr>
              <a:lnSpc>
                <a:spcPts val="3239"/>
              </a:lnSpc>
            </a:pPr>
          </a:p>
          <a:p>
            <a:pPr>
              <a:lnSpc>
                <a:spcPts val="3239"/>
              </a:lnSpc>
            </a:pPr>
            <a:r>
              <a:rPr lang="en-US" sz="1999">
                <a:solidFill>
                  <a:srgbClr val="3139A8"/>
                </a:solidFill>
                <a:latin typeface="Quicksand Medium"/>
              </a:rPr>
              <a:t>   - In this mini-project, we completely implement the DES Algorithm for Encryption and Decryption. We also verify the algorithm by comparing the complementary (&lt;1,15&gt;, &lt;2,14&gt;, etc) pairs of encryption and decryption outputs.</a:t>
            </a:r>
          </a:p>
          <a:p>
            <a:pPr>
              <a:lnSpc>
                <a:spcPts val="3239"/>
              </a:lnSpc>
            </a:pPr>
          </a:p>
        </p:txBody>
      </p:sp>
      <p:grpSp>
        <p:nvGrpSpPr>
          <p:cNvPr name="Group 4" id="4"/>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666750" y="1992378"/>
            <a:ext cx="3694368" cy="3985349"/>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5" id="5"/>
          <p:cNvGrpSpPr/>
          <p:nvPr/>
        </p:nvGrpSpPr>
        <p:grpSpPr>
          <a:xfrm rot="0">
            <a:off x="4599593" y="1992378"/>
            <a:ext cx="3694368" cy="3985349"/>
            <a:chOff x="0" y="0"/>
            <a:chExt cx="966960" cy="1043121"/>
          </a:xfrm>
        </p:grpSpPr>
        <p:sp>
          <p:nvSpPr>
            <p:cNvPr name="Freeform 6" id="6"/>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7" id="7"/>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8" id="8"/>
          <p:cNvGrpSpPr/>
          <p:nvPr/>
        </p:nvGrpSpPr>
        <p:grpSpPr>
          <a:xfrm rot="0">
            <a:off x="693559" y="6318294"/>
            <a:ext cx="3694368" cy="3985349"/>
            <a:chOff x="0" y="0"/>
            <a:chExt cx="966960" cy="1043121"/>
          </a:xfrm>
        </p:grpSpPr>
        <p:sp>
          <p:nvSpPr>
            <p:cNvPr name="Freeform 9" id="9"/>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0" id="10"/>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11" id="11"/>
          <p:cNvGrpSpPr/>
          <p:nvPr/>
        </p:nvGrpSpPr>
        <p:grpSpPr>
          <a:xfrm rot="0">
            <a:off x="4599593" y="6318294"/>
            <a:ext cx="3694368" cy="3985349"/>
            <a:chOff x="0" y="0"/>
            <a:chExt cx="966960" cy="1043121"/>
          </a:xfrm>
        </p:grpSpPr>
        <p:sp>
          <p:nvSpPr>
            <p:cNvPr name="Freeform 12" id="12"/>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3" id="13"/>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Freeform 14" id="14"/>
          <p:cNvSpPr/>
          <p:nvPr/>
        </p:nvSpPr>
        <p:spPr>
          <a:xfrm flipH="false" flipV="false" rot="0">
            <a:off x="10423275" y="1383134"/>
            <a:ext cx="5487304" cy="4594593"/>
          </a:xfrm>
          <a:custGeom>
            <a:avLst/>
            <a:gdLst/>
            <a:ahLst/>
            <a:cxnLst/>
            <a:rect r="r" b="b" t="t" l="l"/>
            <a:pathLst>
              <a:path h="4594593" w="5487304">
                <a:moveTo>
                  <a:pt x="0" y="0"/>
                </a:moveTo>
                <a:lnTo>
                  <a:pt x="5487304" y="0"/>
                </a:lnTo>
                <a:lnTo>
                  <a:pt x="5487304" y="4594593"/>
                </a:lnTo>
                <a:lnTo>
                  <a:pt x="0" y="4594593"/>
                </a:lnTo>
                <a:lnTo>
                  <a:pt x="0" y="0"/>
                </a:lnTo>
                <a:close/>
              </a:path>
            </a:pathLst>
          </a:custGeom>
          <a:blipFill>
            <a:blip r:embed="rId2"/>
            <a:stretch>
              <a:fillRect l="0" t="0" r="0" b="0"/>
            </a:stretch>
          </a:blipFill>
        </p:spPr>
      </p:sp>
      <p:sp>
        <p:nvSpPr>
          <p:cNvPr name="Freeform 15" id="15"/>
          <p:cNvSpPr/>
          <p:nvPr/>
        </p:nvSpPr>
        <p:spPr>
          <a:xfrm flipH="false" flipV="false" rot="0">
            <a:off x="8503511" y="6409493"/>
            <a:ext cx="9784489" cy="3716900"/>
          </a:xfrm>
          <a:custGeom>
            <a:avLst/>
            <a:gdLst/>
            <a:ahLst/>
            <a:cxnLst/>
            <a:rect r="r" b="b" t="t" l="l"/>
            <a:pathLst>
              <a:path h="3716900" w="9784489">
                <a:moveTo>
                  <a:pt x="0" y="0"/>
                </a:moveTo>
                <a:lnTo>
                  <a:pt x="9784489" y="0"/>
                </a:lnTo>
                <a:lnTo>
                  <a:pt x="9784489" y="3716900"/>
                </a:lnTo>
                <a:lnTo>
                  <a:pt x="0" y="3716900"/>
                </a:lnTo>
                <a:lnTo>
                  <a:pt x="0" y="0"/>
                </a:lnTo>
                <a:close/>
              </a:path>
            </a:pathLst>
          </a:custGeom>
          <a:blipFill>
            <a:blip r:embed="rId3"/>
            <a:stretch>
              <a:fillRect l="0" t="0" r="0" b="0"/>
            </a:stretch>
          </a:blipFill>
        </p:spPr>
      </p:sp>
      <p:sp>
        <p:nvSpPr>
          <p:cNvPr name="TextBox 16" id="16"/>
          <p:cNvSpPr txBox="true"/>
          <p:nvPr/>
        </p:nvSpPr>
        <p:spPr>
          <a:xfrm rot="0">
            <a:off x="-1710975"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ENCRYPTION STEPS</a:t>
            </a:r>
          </a:p>
        </p:txBody>
      </p:sp>
      <p:sp>
        <p:nvSpPr>
          <p:cNvPr name="TextBox 17" id="17"/>
          <p:cNvSpPr txBox="true"/>
          <p:nvPr/>
        </p:nvSpPr>
        <p:spPr>
          <a:xfrm rot="0">
            <a:off x="1235007" y="2877044"/>
            <a:ext cx="2557855" cy="2006717"/>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Initial Permutaion (IP)</a:t>
            </a:r>
          </a:p>
        </p:txBody>
      </p:sp>
      <p:sp>
        <p:nvSpPr>
          <p:cNvPr name="TextBox 18" id="18"/>
          <p:cNvSpPr txBox="true"/>
          <p:nvPr/>
        </p:nvSpPr>
        <p:spPr>
          <a:xfrm rot="0">
            <a:off x="5217392" y="2877044"/>
            <a:ext cx="2458769" cy="2006717"/>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Key Generation</a:t>
            </a:r>
          </a:p>
        </p:txBody>
      </p:sp>
      <p:sp>
        <p:nvSpPr>
          <p:cNvPr name="TextBox 19" id="19"/>
          <p:cNvSpPr txBox="true"/>
          <p:nvPr/>
        </p:nvSpPr>
        <p:spPr>
          <a:xfrm rot="0">
            <a:off x="1046946" y="6877086"/>
            <a:ext cx="2905302"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16 Rounds (Fiestel Network)</a:t>
            </a:r>
          </a:p>
        </p:txBody>
      </p:sp>
      <p:sp>
        <p:nvSpPr>
          <p:cNvPr name="TextBox 20" id="20"/>
          <p:cNvSpPr txBox="true"/>
          <p:nvPr/>
        </p:nvSpPr>
        <p:spPr>
          <a:xfrm rot="0">
            <a:off x="4958505" y="6970317"/>
            <a:ext cx="2964105"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Final Permutation (Inverse)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10251268" y="2321171"/>
            <a:ext cx="7008032" cy="4403899"/>
          </a:xfrm>
          <a:custGeom>
            <a:avLst/>
            <a:gdLst/>
            <a:ahLst/>
            <a:cxnLst/>
            <a:rect r="r" b="b" t="t" l="l"/>
            <a:pathLst>
              <a:path h="4403899" w="7008032">
                <a:moveTo>
                  <a:pt x="0" y="0"/>
                </a:moveTo>
                <a:lnTo>
                  <a:pt x="7008032" y="0"/>
                </a:lnTo>
                <a:lnTo>
                  <a:pt x="7008032" y="4403899"/>
                </a:lnTo>
                <a:lnTo>
                  <a:pt x="0" y="4403899"/>
                </a:lnTo>
                <a:lnTo>
                  <a:pt x="0" y="0"/>
                </a:lnTo>
                <a:close/>
              </a:path>
            </a:pathLst>
          </a:custGeom>
          <a:blipFill>
            <a:blip r:embed="rId2"/>
            <a:stretch>
              <a:fillRect l="0" t="0" r="0" b="0"/>
            </a:stretch>
          </a:blipFill>
        </p:spPr>
      </p:sp>
      <p:sp>
        <p:nvSpPr>
          <p:cNvPr name="Freeform 3" id="3"/>
          <p:cNvSpPr/>
          <p:nvPr/>
        </p:nvSpPr>
        <p:spPr>
          <a:xfrm flipH="false" flipV="false" rot="0">
            <a:off x="8366933" y="7141960"/>
            <a:ext cx="4553723" cy="2792615"/>
          </a:xfrm>
          <a:custGeom>
            <a:avLst/>
            <a:gdLst/>
            <a:ahLst/>
            <a:cxnLst/>
            <a:rect r="r" b="b" t="t" l="l"/>
            <a:pathLst>
              <a:path h="2792615" w="4553723">
                <a:moveTo>
                  <a:pt x="0" y="0"/>
                </a:moveTo>
                <a:lnTo>
                  <a:pt x="4553723" y="0"/>
                </a:lnTo>
                <a:lnTo>
                  <a:pt x="4553723" y="2792615"/>
                </a:lnTo>
                <a:lnTo>
                  <a:pt x="0" y="2792615"/>
                </a:lnTo>
                <a:lnTo>
                  <a:pt x="0" y="0"/>
                </a:lnTo>
                <a:close/>
              </a:path>
            </a:pathLst>
          </a:custGeom>
          <a:blipFill>
            <a:blip r:embed="rId3"/>
            <a:stretch>
              <a:fillRect l="0" t="0" r="0" b="0"/>
            </a:stretch>
          </a:blipFill>
        </p:spPr>
      </p:sp>
      <p:sp>
        <p:nvSpPr>
          <p:cNvPr name="Freeform 4" id="4"/>
          <p:cNvSpPr/>
          <p:nvPr/>
        </p:nvSpPr>
        <p:spPr>
          <a:xfrm flipH="false" flipV="false" rot="0">
            <a:off x="13147307" y="7141960"/>
            <a:ext cx="4893043" cy="2792615"/>
          </a:xfrm>
          <a:custGeom>
            <a:avLst/>
            <a:gdLst/>
            <a:ahLst/>
            <a:cxnLst/>
            <a:rect r="r" b="b" t="t" l="l"/>
            <a:pathLst>
              <a:path h="2792615" w="4893043">
                <a:moveTo>
                  <a:pt x="0" y="0"/>
                </a:moveTo>
                <a:lnTo>
                  <a:pt x="4893043" y="0"/>
                </a:lnTo>
                <a:lnTo>
                  <a:pt x="4893043" y="2792615"/>
                </a:lnTo>
                <a:lnTo>
                  <a:pt x="0" y="2792615"/>
                </a:lnTo>
                <a:lnTo>
                  <a:pt x="0" y="0"/>
                </a:lnTo>
                <a:close/>
              </a:path>
            </a:pathLst>
          </a:custGeom>
          <a:blipFill>
            <a:blip r:embed="rId4"/>
            <a:stretch>
              <a:fillRect l="0" t="0" r="0" b="0"/>
            </a:stretch>
          </a:blipFill>
        </p:spPr>
      </p:sp>
      <p:sp>
        <p:nvSpPr>
          <p:cNvPr name="TextBox 5" id="5"/>
          <p:cNvSpPr txBox="true"/>
          <p:nvPr/>
        </p:nvSpPr>
        <p:spPr>
          <a:xfrm rot="0">
            <a:off x="1219200" y="1159259"/>
            <a:ext cx="8385935" cy="203454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INITIAL &amp; FINAL PERMUTATIONS</a:t>
            </a:r>
          </a:p>
        </p:txBody>
      </p:sp>
      <p:sp>
        <p:nvSpPr>
          <p:cNvPr name="TextBox 6" id="6"/>
          <p:cNvSpPr txBox="true"/>
          <p:nvPr/>
        </p:nvSpPr>
        <p:spPr>
          <a:xfrm rot="0">
            <a:off x="926956" y="3506792"/>
            <a:ext cx="8678179" cy="4902327"/>
          </a:xfrm>
          <a:prstGeom prst="rect">
            <a:avLst/>
          </a:prstGeom>
        </p:spPr>
        <p:txBody>
          <a:bodyPr anchor="t" rtlCol="false" tIns="0" lIns="0" bIns="0" rIns="0">
            <a:spAutoFit/>
          </a:bodyPr>
          <a:lstStyle/>
          <a:p>
            <a:pPr marL="474979" indent="-237490" lvl="1">
              <a:lnSpc>
                <a:spcPts val="3563"/>
              </a:lnSpc>
              <a:buFont typeface="Arial"/>
              <a:buChar char="•"/>
            </a:pPr>
            <a:r>
              <a:rPr lang="en-US" sz="2199">
                <a:solidFill>
                  <a:srgbClr val="FFFFFF"/>
                </a:solidFill>
                <a:latin typeface="Quicksand Bold"/>
              </a:rPr>
              <a:t>Initial Permutation (IP) and Final Permutation (FP) involve rearranging 64 bits of data using fixed tables. </a:t>
            </a:r>
          </a:p>
          <a:p>
            <a:pPr marL="474979" indent="-237490" lvl="1">
              <a:lnSpc>
                <a:spcPts val="3563"/>
              </a:lnSpc>
              <a:buFont typeface="Arial"/>
              <a:buChar char="•"/>
            </a:pPr>
            <a:r>
              <a:rPr lang="en-US" sz="2199">
                <a:solidFill>
                  <a:srgbClr val="FFFFFF"/>
                </a:solidFill>
                <a:latin typeface="Quicksand Bold"/>
              </a:rPr>
              <a:t>This rearrangement adds complexity and randomness to the data, making it harder to decrypt without the key.</a:t>
            </a:r>
          </a:p>
          <a:p>
            <a:pPr marL="474979" indent="-237490" lvl="1">
              <a:lnSpc>
                <a:spcPts val="3563"/>
              </a:lnSpc>
              <a:buFont typeface="Arial"/>
              <a:buChar char="•"/>
            </a:pPr>
            <a:r>
              <a:rPr lang="en-US" sz="2199">
                <a:solidFill>
                  <a:srgbClr val="FFFFFF"/>
                </a:solidFill>
                <a:latin typeface="Quicksand Bold"/>
              </a:rPr>
              <a:t>IP shuffles the plaintext at the beginning, by mapping the input bit to different output bits. FP reverses this process at the end of encryption, by using the inverse of the mapping.</a:t>
            </a:r>
          </a:p>
          <a:p>
            <a:pPr>
              <a:lnSpc>
                <a:spcPts val="3563"/>
              </a:lnSpc>
            </a:pPr>
          </a:p>
          <a:p>
            <a:pPr marL="474979" indent="-237490" lvl="1">
              <a:lnSpc>
                <a:spcPts val="3563"/>
              </a:lnSpc>
              <a:buFont typeface="Arial"/>
              <a:buChar char="•"/>
            </a:pPr>
            <a:r>
              <a:rPr lang="en-US" sz="2199">
                <a:solidFill>
                  <a:srgbClr val="FFFFFF"/>
                </a:solidFill>
                <a:latin typeface="Quicksand Bold"/>
              </a:rPr>
              <a:t>Advantages: IP and FP enhance security by</a:t>
            </a:r>
          </a:p>
          <a:p>
            <a:pPr>
              <a:lnSpc>
                <a:spcPts val="3563"/>
              </a:lnSpc>
            </a:pPr>
            <a:r>
              <a:rPr lang="en-US" sz="2199">
                <a:solidFill>
                  <a:srgbClr val="FFFFFF"/>
                </a:solidFill>
                <a:latin typeface="Quicksand Bold"/>
              </a:rPr>
              <a:t>      </a:t>
            </a:r>
            <a:r>
              <a:rPr lang="en-US" sz="2199">
                <a:solidFill>
                  <a:srgbClr val="FFFFFF"/>
                </a:solidFill>
                <a:latin typeface="Quicksand Bold"/>
              </a:rPr>
              <a:t>introducing confusion and diffusion, making </a:t>
            </a:r>
          </a:p>
          <a:p>
            <a:pPr>
              <a:lnSpc>
                <a:spcPts val="3563"/>
              </a:lnSpc>
            </a:pPr>
            <a:r>
              <a:rPr lang="en-US" sz="2199">
                <a:solidFill>
                  <a:srgbClr val="FFFFFF"/>
                </a:solidFill>
                <a:latin typeface="Quicksand Bold"/>
              </a:rPr>
              <a:t>      </a:t>
            </a:r>
            <a:r>
              <a:rPr lang="en-US" sz="2199">
                <a:solidFill>
                  <a:srgbClr val="FFFFFF"/>
                </a:solidFill>
                <a:latin typeface="Quicksand Bold"/>
              </a:rPr>
              <a:t>encrypted data less predictable to attackers.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6710997" y="6716664"/>
            <a:ext cx="11276329" cy="3492967"/>
          </a:xfrm>
          <a:custGeom>
            <a:avLst/>
            <a:gdLst/>
            <a:ahLst/>
            <a:cxnLst/>
            <a:rect r="r" b="b" t="t" l="l"/>
            <a:pathLst>
              <a:path h="3492967" w="11276329">
                <a:moveTo>
                  <a:pt x="0" y="0"/>
                </a:moveTo>
                <a:lnTo>
                  <a:pt x="11276330" y="0"/>
                </a:lnTo>
                <a:lnTo>
                  <a:pt x="11276330" y="3492966"/>
                </a:lnTo>
                <a:lnTo>
                  <a:pt x="0" y="3492966"/>
                </a:lnTo>
                <a:lnTo>
                  <a:pt x="0" y="0"/>
                </a:lnTo>
                <a:close/>
              </a:path>
            </a:pathLst>
          </a:custGeom>
          <a:blipFill>
            <a:blip r:embed="rId2"/>
            <a:stretch>
              <a:fillRect l="0" t="0" r="0" b="0"/>
            </a:stretch>
          </a:blipFill>
        </p:spPr>
      </p:sp>
      <p:sp>
        <p:nvSpPr>
          <p:cNvPr name="Freeform 3" id="3"/>
          <p:cNvSpPr/>
          <p:nvPr/>
        </p:nvSpPr>
        <p:spPr>
          <a:xfrm flipH="false" flipV="false" rot="0">
            <a:off x="669542" y="2743861"/>
            <a:ext cx="5704603" cy="5750608"/>
          </a:xfrm>
          <a:custGeom>
            <a:avLst/>
            <a:gdLst/>
            <a:ahLst/>
            <a:cxnLst/>
            <a:rect r="r" b="b" t="t" l="l"/>
            <a:pathLst>
              <a:path h="5750608" w="5704603">
                <a:moveTo>
                  <a:pt x="0" y="0"/>
                </a:moveTo>
                <a:lnTo>
                  <a:pt x="5704603" y="0"/>
                </a:lnTo>
                <a:lnTo>
                  <a:pt x="5704603" y="5750608"/>
                </a:lnTo>
                <a:lnTo>
                  <a:pt x="0" y="5750608"/>
                </a:lnTo>
                <a:lnTo>
                  <a:pt x="0" y="0"/>
                </a:lnTo>
                <a:close/>
              </a:path>
            </a:pathLst>
          </a:custGeom>
          <a:blipFill>
            <a:blip r:embed="rId3"/>
            <a:stretch>
              <a:fillRect l="0" t="0" r="0" b="0"/>
            </a:stretch>
          </a:blipFill>
        </p:spPr>
      </p:sp>
      <p:sp>
        <p:nvSpPr>
          <p:cNvPr name="TextBox 4" id="4"/>
          <p:cNvSpPr txBox="true"/>
          <p:nvPr/>
        </p:nvSpPr>
        <p:spPr>
          <a:xfrm rot="0">
            <a:off x="7287629" y="1643431"/>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Bold"/>
              </a:rPr>
              <a:t>KEY GENERATION</a:t>
            </a:r>
          </a:p>
        </p:txBody>
      </p:sp>
      <p:sp>
        <p:nvSpPr>
          <p:cNvPr name="TextBox 5" id="5"/>
          <p:cNvSpPr txBox="true"/>
          <p:nvPr/>
        </p:nvSpPr>
        <p:spPr>
          <a:xfrm rot="0">
            <a:off x="7287629" y="3224389"/>
            <a:ext cx="8640766" cy="3111627"/>
          </a:xfrm>
          <a:prstGeom prst="rect">
            <a:avLst/>
          </a:prstGeom>
        </p:spPr>
        <p:txBody>
          <a:bodyPr anchor="t" rtlCol="false" tIns="0" lIns="0" bIns="0" rIns="0">
            <a:spAutoFit/>
          </a:bodyPr>
          <a:lstStyle/>
          <a:p>
            <a:pPr marL="474979" indent="-237490" lvl="1">
              <a:lnSpc>
                <a:spcPts val="3563"/>
              </a:lnSpc>
              <a:buFont typeface="Arial"/>
              <a:buChar char="•"/>
            </a:pPr>
            <a:r>
              <a:rPr lang="en-US" sz="2199">
                <a:solidFill>
                  <a:srgbClr val="FFFFFF"/>
                </a:solidFill>
                <a:latin typeface="Quicksand"/>
              </a:rPr>
              <a:t>Initially, the 64-bit key undergoes the removal of its. Parity bits, resulting in 56-bits.</a:t>
            </a:r>
          </a:p>
          <a:p>
            <a:pPr marL="474979" indent="-237490" lvl="1">
              <a:lnSpc>
                <a:spcPts val="3563"/>
              </a:lnSpc>
              <a:buFont typeface="Arial"/>
              <a:buChar char="•"/>
            </a:pPr>
            <a:r>
              <a:rPr lang="en-US" sz="2199">
                <a:solidFill>
                  <a:srgbClr val="FFFFFF"/>
                </a:solidFill>
                <a:latin typeface="Quicksand"/>
              </a:rPr>
              <a:t>This 56-bit key is fed into the key generator, which generates different 48-bit keys for each of the 16 rounds.</a:t>
            </a:r>
          </a:p>
          <a:p>
            <a:pPr marL="474979" indent="-237490" lvl="1">
              <a:lnSpc>
                <a:spcPts val="3563"/>
              </a:lnSpc>
              <a:buFont typeface="Arial"/>
              <a:buChar char="•"/>
            </a:pPr>
            <a:r>
              <a:rPr lang="en-US" sz="2199">
                <a:solidFill>
                  <a:srgbClr val="FFFFFF"/>
                </a:solidFill>
                <a:latin typeface="Quicksand"/>
              </a:rPr>
              <a:t>The keys are left-shift to generate 28 bits. These further undergo a permutation in the compression box to generate the 48-bit keys.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3152228" y="-777613"/>
            <a:ext cx="6103923" cy="11553911"/>
            <a:chOff x="0" y="0"/>
            <a:chExt cx="1543604" cy="2921836"/>
          </a:xfrm>
        </p:grpSpPr>
        <p:sp>
          <p:nvSpPr>
            <p:cNvPr name="Freeform 3" id="3"/>
            <p:cNvSpPr/>
            <p:nvPr/>
          </p:nvSpPr>
          <p:spPr>
            <a:xfrm flipH="false" flipV="false" rot="0">
              <a:off x="0" y="0"/>
              <a:ext cx="1543604" cy="2921836"/>
            </a:xfrm>
            <a:custGeom>
              <a:avLst/>
              <a:gdLst/>
              <a:ahLst/>
              <a:cxnLst/>
              <a:rect r="r" b="b" t="t" l="l"/>
              <a:pathLst>
                <a:path h="2921836" w="1543604">
                  <a:moveTo>
                    <a:pt x="0" y="0"/>
                  </a:moveTo>
                  <a:lnTo>
                    <a:pt x="1543604" y="0"/>
                  </a:lnTo>
                  <a:lnTo>
                    <a:pt x="1543604" y="2921836"/>
                  </a:lnTo>
                  <a:lnTo>
                    <a:pt x="0" y="2921836"/>
                  </a:lnTo>
                  <a:close/>
                </a:path>
              </a:pathLst>
            </a:custGeom>
            <a:solidFill>
              <a:srgbClr val="F1EBE5"/>
            </a:solidFill>
          </p:spPr>
        </p:sp>
        <p:sp>
          <p:nvSpPr>
            <p:cNvPr name="TextBox 4" id="4"/>
            <p:cNvSpPr txBox="true"/>
            <p:nvPr/>
          </p:nvSpPr>
          <p:spPr>
            <a:xfrm>
              <a:off x="0" y="19050"/>
              <a:ext cx="1543604"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537317" y="8371618"/>
            <a:ext cx="12470753" cy="1734541"/>
          </a:xfrm>
          <a:custGeom>
            <a:avLst/>
            <a:gdLst/>
            <a:ahLst/>
            <a:cxnLst/>
            <a:rect r="r" b="b" t="t" l="l"/>
            <a:pathLst>
              <a:path h="1734541" w="12470753">
                <a:moveTo>
                  <a:pt x="0" y="0"/>
                </a:moveTo>
                <a:lnTo>
                  <a:pt x="12470753" y="0"/>
                </a:lnTo>
                <a:lnTo>
                  <a:pt x="12470753" y="1734541"/>
                </a:lnTo>
                <a:lnTo>
                  <a:pt x="0" y="1734541"/>
                </a:lnTo>
                <a:lnTo>
                  <a:pt x="0" y="0"/>
                </a:lnTo>
                <a:close/>
              </a:path>
            </a:pathLst>
          </a:custGeom>
          <a:blipFill>
            <a:blip r:embed="rId2"/>
            <a:stretch>
              <a:fillRect l="0" t="0" r="0" b="0"/>
            </a:stretch>
          </a:blipFill>
        </p:spPr>
      </p:sp>
      <p:sp>
        <p:nvSpPr>
          <p:cNvPr name="TextBox 6" id="6"/>
          <p:cNvSpPr txBox="true"/>
          <p:nvPr/>
        </p:nvSpPr>
        <p:spPr>
          <a:xfrm rot="0">
            <a:off x="794443" y="3088290"/>
            <a:ext cx="12213626" cy="4902328"/>
          </a:xfrm>
          <a:prstGeom prst="rect">
            <a:avLst/>
          </a:prstGeom>
        </p:spPr>
        <p:txBody>
          <a:bodyPr anchor="t" rtlCol="false" tIns="0" lIns="0" bIns="0" rIns="0">
            <a:spAutoFit/>
          </a:bodyPr>
          <a:lstStyle/>
          <a:p>
            <a:pPr>
              <a:lnSpc>
                <a:spcPts val="3563"/>
              </a:lnSpc>
            </a:pPr>
            <a:r>
              <a:rPr lang="en-US" sz="2199">
                <a:solidFill>
                  <a:srgbClr val="FFFFFF"/>
                </a:solidFill>
                <a:latin typeface="Quicksand Bold"/>
              </a:rPr>
              <a:t>The F-Box within the Fiestel structure operates by taking the left sub-part (32 bits) from the previous round.</a:t>
            </a:r>
          </a:p>
          <a:p>
            <a:pPr marL="474978" indent="-237489" lvl="1">
              <a:lnSpc>
                <a:spcPts val="3563"/>
              </a:lnSpc>
              <a:buFont typeface="Arial"/>
              <a:buChar char="•"/>
            </a:pPr>
            <a:r>
              <a:rPr lang="en-US" sz="2199" u="sng">
                <a:solidFill>
                  <a:srgbClr val="FFFFFF"/>
                </a:solidFill>
                <a:latin typeface="Quicksand Bold"/>
              </a:rPr>
              <a:t>Expansion P-Box: </a:t>
            </a:r>
            <a:r>
              <a:rPr lang="en-US" sz="2199">
                <a:solidFill>
                  <a:srgbClr val="FFFFFF"/>
                </a:solidFill>
                <a:latin typeface="Quicksand Bold"/>
              </a:rPr>
              <a:t>It begins with an Expansion P-Box, which enlarges the 32-bit input to 48 bits by adding the 1st and last bit of each 4-bit packet to make a 6-bit packet.</a:t>
            </a:r>
          </a:p>
          <a:p>
            <a:pPr marL="474978" indent="-237489" lvl="1">
              <a:lnSpc>
                <a:spcPts val="3563"/>
              </a:lnSpc>
              <a:buFont typeface="Arial"/>
              <a:buChar char="•"/>
            </a:pPr>
            <a:r>
              <a:rPr lang="en-US" sz="2199" u="sng">
                <a:solidFill>
                  <a:srgbClr val="FFFFFF"/>
                </a:solidFill>
                <a:latin typeface="Quicksand Bold"/>
              </a:rPr>
              <a:t>XOR with Key:</a:t>
            </a:r>
            <a:r>
              <a:rPr lang="en-US" sz="2199">
                <a:solidFill>
                  <a:srgbClr val="FFFFFF"/>
                </a:solidFill>
                <a:latin typeface="Quicksand Bold"/>
              </a:rPr>
              <a:t> The expanded input is XORed with the corresponding round key, introducing variability based on the key.</a:t>
            </a:r>
          </a:p>
          <a:p>
            <a:pPr marL="474978" indent="-237489" lvl="1">
              <a:lnSpc>
                <a:spcPts val="3563"/>
              </a:lnSpc>
              <a:buFont typeface="Arial"/>
              <a:buChar char="•"/>
            </a:pPr>
            <a:r>
              <a:rPr lang="en-US" sz="2199" u="sng">
                <a:solidFill>
                  <a:srgbClr val="FFFFFF"/>
                </a:solidFill>
                <a:latin typeface="Quicksand Bold"/>
              </a:rPr>
              <a:t>S-Box: </a:t>
            </a:r>
            <a:r>
              <a:rPr lang="en-US" sz="2199">
                <a:solidFill>
                  <a:srgbClr val="FFFFFF"/>
                </a:solidFill>
                <a:latin typeface="Quicksand Bold"/>
              </a:rPr>
              <a:t>Next, the data undergoes S-Box shrinkage, where 48 bits are processed through unique substitution boxes, resulting in a reduction to 32 bits. The value is output as per the S-box, depending on the cell chosen in S-box</a:t>
            </a:r>
          </a:p>
          <a:p>
            <a:pPr marL="474978" indent="-237489" lvl="1">
              <a:lnSpc>
                <a:spcPts val="3563"/>
              </a:lnSpc>
              <a:buFont typeface="Arial"/>
              <a:buChar char="•"/>
            </a:pPr>
            <a:r>
              <a:rPr lang="en-US" sz="2199" u="sng">
                <a:solidFill>
                  <a:srgbClr val="FFFFFF"/>
                </a:solidFill>
                <a:latin typeface="Quicksand Bold"/>
              </a:rPr>
              <a:t>Final P-Permutation: </a:t>
            </a:r>
            <a:r>
              <a:rPr lang="en-US" sz="2199">
                <a:solidFill>
                  <a:srgbClr val="FFFFFF"/>
                </a:solidFill>
                <a:latin typeface="Quicksand Bold"/>
              </a:rPr>
              <a:t>Finally, the 32 bits from the S-Box stage undergo a Final P-Box Permutation, rearranging the bits to achieve diffusion and complexity.</a:t>
            </a:r>
          </a:p>
        </p:txBody>
      </p:sp>
      <p:sp>
        <p:nvSpPr>
          <p:cNvPr name="Freeform 7" id="7"/>
          <p:cNvSpPr/>
          <p:nvPr/>
        </p:nvSpPr>
        <p:spPr>
          <a:xfrm flipH="false" flipV="false" rot="0">
            <a:off x="13416545" y="4050811"/>
            <a:ext cx="4799993" cy="5188078"/>
          </a:xfrm>
          <a:custGeom>
            <a:avLst/>
            <a:gdLst/>
            <a:ahLst/>
            <a:cxnLst/>
            <a:rect r="r" b="b" t="t" l="l"/>
            <a:pathLst>
              <a:path h="5188078" w="4799993">
                <a:moveTo>
                  <a:pt x="0" y="0"/>
                </a:moveTo>
                <a:lnTo>
                  <a:pt x="4799993" y="0"/>
                </a:lnTo>
                <a:lnTo>
                  <a:pt x="4799993" y="5188077"/>
                </a:lnTo>
                <a:lnTo>
                  <a:pt x="0" y="5188077"/>
                </a:lnTo>
                <a:lnTo>
                  <a:pt x="0" y="0"/>
                </a:lnTo>
                <a:close/>
              </a:path>
            </a:pathLst>
          </a:custGeom>
          <a:blipFill>
            <a:blip r:embed="rId3"/>
            <a:stretch>
              <a:fillRect l="0" t="0" r="0" b="0"/>
            </a:stretch>
          </a:blipFill>
        </p:spPr>
      </p:sp>
      <p:sp>
        <p:nvSpPr>
          <p:cNvPr name="Freeform 8" id="8"/>
          <p:cNvSpPr/>
          <p:nvPr/>
        </p:nvSpPr>
        <p:spPr>
          <a:xfrm flipH="false" flipV="false" rot="0">
            <a:off x="13416545" y="1598217"/>
            <a:ext cx="4871455" cy="2146016"/>
          </a:xfrm>
          <a:custGeom>
            <a:avLst/>
            <a:gdLst/>
            <a:ahLst/>
            <a:cxnLst/>
            <a:rect r="r" b="b" t="t" l="l"/>
            <a:pathLst>
              <a:path h="2146016" w="4871455">
                <a:moveTo>
                  <a:pt x="0" y="0"/>
                </a:moveTo>
                <a:lnTo>
                  <a:pt x="4871455" y="0"/>
                </a:lnTo>
                <a:lnTo>
                  <a:pt x="4871455" y="2146016"/>
                </a:lnTo>
                <a:lnTo>
                  <a:pt x="0" y="2146016"/>
                </a:lnTo>
                <a:lnTo>
                  <a:pt x="0" y="0"/>
                </a:lnTo>
                <a:close/>
              </a:path>
            </a:pathLst>
          </a:custGeom>
          <a:blipFill>
            <a:blip r:embed="rId4"/>
            <a:stretch>
              <a:fillRect l="0" t="0" r="0" b="0"/>
            </a:stretch>
          </a:blipFill>
        </p:spPr>
      </p:sp>
      <p:sp>
        <p:nvSpPr>
          <p:cNvPr name="TextBox 9" id="9"/>
          <p:cNvSpPr txBox="true"/>
          <p:nvPr/>
        </p:nvSpPr>
        <p:spPr>
          <a:xfrm rot="0">
            <a:off x="794443" y="768829"/>
            <a:ext cx="8385935" cy="203454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FIESTEL STRUCTURE (16 ROUNDS)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666750" y="2144778"/>
            <a:ext cx="3694368" cy="3985349"/>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5" id="5"/>
          <p:cNvGrpSpPr/>
          <p:nvPr/>
        </p:nvGrpSpPr>
        <p:grpSpPr>
          <a:xfrm rot="0">
            <a:off x="4599593" y="2144778"/>
            <a:ext cx="3694368" cy="3985349"/>
            <a:chOff x="0" y="0"/>
            <a:chExt cx="966960" cy="1043121"/>
          </a:xfrm>
        </p:grpSpPr>
        <p:sp>
          <p:nvSpPr>
            <p:cNvPr name="Freeform 6" id="6"/>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7" id="7"/>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Freeform 8" id="8"/>
          <p:cNvSpPr/>
          <p:nvPr/>
        </p:nvSpPr>
        <p:spPr>
          <a:xfrm flipH="false" flipV="false" rot="0">
            <a:off x="10423275" y="810262"/>
            <a:ext cx="6171482" cy="5167465"/>
          </a:xfrm>
          <a:custGeom>
            <a:avLst/>
            <a:gdLst/>
            <a:ahLst/>
            <a:cxnLst/>
            <a:rect r="r" b="b" t="t" l="l"/>
            <a:pathLst>
              <a:path h="5167465" w="6171482">
                <a:moveTo>
                  <a:pt x="0" y="0"/>
                </a:moveTo>
                <a:lnTo>
                  <a:pt x="6171482" y="0"/>
                </a:lnTo>
                <a:lnTo>
                  <a:pt x="6171482" y="5167465"/>
                </a:lnTo>
                <a:lnTo>
                  <a:pt x="0" y="5167465"/>
                </a:lnTo>
                <a:lnTo>
                  <a:pt x="0" y="0"/>
                </a:lnTo>
                <a:close/>
              </a:path>
            </a:pathLst>
          </a:custGeom>
          <a:blipFill>
            <a:blip r:embed="rId2"/>
            <a:stretch>
              <a:fillRect l="0" t="0" r="0" b="0"/>
            </a:stretch>
          </a:blipFill>
        </p:spPr>
      </p:sp>
      <p:sp>
        <p:nvSpPr>
          <p:cNvPr name="Freeform 9" id="9"/>
          <p:cNvSpPr/>
          <p:nvPr/>
        </p:nvSpPr>
        <p:spPr>
          <a:xfrm flipH="false" flipV="false" rot="0">
            <a:off x="8503511" y="6409493"/>
            <a:ext cx="9784489" cy="3716900"/>
          </a:xfrm>
          <a:custGeom>
            <a:avLst/>
            <a:gdLst/>
            <a:ahLst/>
            <a:cxnLst/>
            <a:rect r="r" b="b" t="t" l="l"/>
            <a:pathLst>
              <a:path h="3716900" w="9784489">
                <a:moveTo>
                  <a:pt x="0" y="0"/>
                </a:moveTo>
                <a:lnTo>
                  <a:pt x="9784489" y="0"/>
                </a:lnTo>
                <a:lnTo>
                  <a:pt x="9784489" y="3716900"/>
                </a:lnTo>
                <a:lnTo>
                  <a:pt x="0" y="3716900"/>
                </a:lnTo>
                <a:lnTo>
                  <a:pt x="0" y="0"/>
                </a:lnTo>
                <a:close/>
              </a:path>
            </a:pathLst>
          </a:custGeom>
          <a:blipFill>
            <a:blip r:embed="rId3"/>
            <a:stretch>
              <a:fillRect l="0" t="0" r="0" b="0"/>
            </a:stretch>
          </a:blipFill>
        </p:spPr>
      </p:sp>
      <p:sp>
        <p:nvSpPr>
          <p:cNvPr name="TextBox 10" id="10"/>
          <p:cNvSpPr txBox="true"/>
          <p:nvPr/>
        </p:nvSpPr>
        <p:spPr>
          <a:xfrm rot="0">
            <a:off x="-1710975"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DECRYPTION STEPS</a:t>
            </a:r>
          </a:p>
        </p:txBody>
      </p:sp>
      <p:sp>
        <p:nvSpPr>
          <p:cNvPr name="TextBox 11" id="11"/>
          <p:cNvSpPr txBox="true"/>
          <p:nvPr/>
        </p:nvSpPr>
        <p:spPr>
          <a:xfrm rot="0">
            <a:off x="1235007" y="3029444"/>
            <a:ext cx="2557855"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Inverse (Final)</a:t>
            </a:r>
          </a:p>
          <a:p>
            <a:pPr algn="ctr">
              <a:lnSpc>
                <a:spcPts val="5182"/>
              </a:lnSpc>
            </a:pPr>
            <a:r>
              <a:rPr lang="en-US" sz="5031">
                <a:solidFill>
                  <a:srgbClr val="FFFFFF"/>
                </a:solidFill>
                <a:latin typeface="Arimo Bold"/>
              </a:rPr>
              <a:t>Permutation</a:t>
            </a:r>
          </a:p>
        </p:txBody>
      </p:sp>
      <p:sp>
        <p:nvSpPr>
          <p:cNvPr name="TextBox 12" id="12"/>
          <p:cNvSpPr txBox="true"/>
          <p:nvPr/>
        </p:nvSpPr>
        <p:spPr>
          <a:xfrm rot="0">
            <a:off x="5217392" y="3029444"/>
            <a:ext cx="2458769" cy="2006717"/>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Key Generation</a:t>
            </a:r>
          </a:p>
        </p:txBody>
      </p:sp>
      <p:grpSp>
        <p:nvGrpSpPr>
          <p:cNvPr name="Group 13" id="13"/>
          <p:cNvGrpSpPr/>
          <p:nvPr/>
        </p:nvGrpSpPr>
        <p:grpSpPr>
          <a:xfrm rot="0">
            <a:off x="693559" y="6318294"/>
            <a:ext cx="3694368" cy="3985349"/>
            <a:chOff x="0" y="0"/>
            <a:chExt cx="966960" cy="1043121"/>
          </a:xfrm>
        </p:grpSpPr>
        <p:sp>
          <p:nvSpPr>
            <p:cNvPr name="Freeform 14" id="14"/>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5" id="15"/>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16" id="16"/>
          <p:cNvGrpSpPr/>
          <p:nvPr/>
        </p:nvGrpSpPr>
        <p:grpSpPr>
          <a:xfrm rot="0">
            <a:off x="4599593" y="6318294"/>
            <a:ext cx="3694368" cy="3985349"/>
            <a:chOff x="0" y="0"/>
            <a:chExt cx="966960" cy="1043121"/>
          </a:xfrm>
        </p:grpSpPr>
        <p:sp>
          <p:nvSpPr>
            <p:cNvPr name="Freeform 17" id="17"/>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8" id="18"/>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9" id="19"/>
          <p:cNvSpPr txBox="true"/>
          <p:nvPr/>
        </p:nvSpPr>
        <p:spPr>
          <a:xfrm rot="0">
            <a:off x="1046946" y="6877086"/>
            <a:ext cx="2905302"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Reverse</a:t>
            </a:r>
          </a:p>
          <a:p>
            <a:pPr algn="ctr">
              <a:lnSpc>
                <a:spcPts val="5182"/>
              </a:lnSpc>
            </a:pPr>
            <a:r>
              <a:rPr lang="en-US" sz="5031">
                <a:solidFill>
                  <a:srgbClr val="FFFFFF"/>
                </a:solidFill>
                <a:latin typeface="Arimo Bold"/>
              </a:rPr>
              <a:t>16 Fiestel Rounds</a:t>
            </a:r>
          </a:p>
        </p:txBody>
      </p:sp>
      <p:sp>
        <p:nvSpPr>
          <p:cNvPr name="TextBox 20" id="20"/>
          <p:cNvSpPr txBox="true"/>
          <p:nvPr/>
        </p:nvSpPr>
        <p:spPr>
          <a:xfrm rot="0">
            <a:off x="4958505" y="6970317"/>
            <a:ext cx="2964105"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Initial Permutation of Encryp.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2700370" y="3532666"/>
            <a:ext cx="12887260" cy="5538110"/>
          </a:xfrm>
          <a:custGeom>
            <a:avLst/>
            <a:gdLst/>
            <a:ahLst/>
            <a:cxnLst/>
            <a:rect r="r" b="b" t="t" l="l"/>
            <a:pathLst>
              <a:path h="5538110" w="12887260">
                <a:moveTo>
                  <a:pt x="0" y="0"/>
                </a:moveTo>
                <a:lnTo>
                  <a:pt x="12887260" y="0"/>
                </a:lnTo>
                <a:lnTo>
                  <a:pt x="12887260" y="5538109"/>
                </a:lnTo>
                <a:lnTo>
                  <a:pt x="0" y="5538109"/>
                </a:lnTo>
                <a:lnTo>
                  <a:pt x="0" y="0"/>
                </a:lnTo>
                <a:close/>
              </a:path>
            </a:pathLst>
          </a:custGeom>
          <a:blipFill>
            <a:blip r:embed="rId2"/>
            <a:stretch>
              <a:fillRect l="0" t="0" r="0" b="0"/>
            </a:stretch>
          </a:blipFill>
          <a:ln cap="rnd">
            <a:noFill/>
            <a:prstDash val="solid"/>
            <a:round/>
          </a:ln>
        </p:spPr>
      </p:sp>
      <p:sp>
        <p:nvSpPr>
          <p:cNvPr name="TextBox 3" id="3"/>
          <p:cNvSpPr txBox="true"/>
          <p:nvPr/>
        </p:nvSpPr>
        <p:spPr>
          <a:xfrm rot="0">
            <a:off x="2474521" y="1688929"/>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VERIFICATION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
        <p:nvSpPr>
          <p:cNvPr name="TextBox 10" id="10"/>
          <p:cNvSpPr txBox="true"/>
          <p:nvPr/>
        </p:nvSpPr>
        <p:spPr>
          <a:xfrm rot="0">
            <a:off x="1403183" y="893688"/>
            <a:ext cx="8602534" cy="1180973"/>
          </a:xfrm>
          <a:prstGeom prst="rect">
            <a:avLst/>
          </a:prstGeom>
        </p:spPr>
        <p:txBody>
          <a:bodyPr anchor="t" rtlCol="false" tIns="0" lIns="0" bIns="0" rIns="0">
            <a:spAutoFit/>
          </a:bodyPr>
          <a:lstStyle/>
          <a:p>
            <a:pPr>
              <a:lnSpc>
                <a:spcPts val="3136"/>
              </a:lnSpc>
            </a:pPr>
            <a:r>
              <a:rPr lang="en-US" sz="2800" spc="-117">
                <a:solidFill>
                  <a:srgbClr val="090147"/>
                </a:solidFill>
                <a:latin typeface="Be Vietnam"/>
              </a:rPr>
              <a:t>PRESENTED BY </a:t>
            </a:r>
          </a:p>
          <a:p>
            <a:pPr>
              <a:lnSpc>
                <a:spcPts val="3136"/>
              </a:lnSpc>
            </a:pPr>
            <a:r>
              <a:rPr lang="en-US" sz="2800" spc="-117">
                <a:solidFill>
                  <a:srgbClr val="090147"/>
                </a:solidFill>
                <a:latin typeface="Be Vietnam"/>
              </a:rPr>
              <a:t>AAMLEEN AHMED     (2020002)</a:t>
            </a:r>
          </a:p>
          <a:p>
            <a:pPr algn="l" marL="0" indent="0" lvl="0">
              <a:lnSpc>
                <a:spcPts val="3136"/>
              </a:lnSpc>
              <a:spcBef>
                <a:spcPct val="0"/>
              </a:spcBef>
            </a:pPr>
            <a:r>
              <a:rPr lang="en-US" sz="2800" spc="-117">
                <a:solidFill>
                  <a:srgbClr val="090147"/>
                </a:solidFill>
                <a:latin typeface="Be Vietnam"/>
              </a:rPr>
              <a:t>MOHAMMAD SUFYAN AZAM     (2020312)</a:t>
            </a:r>
          </a:p>
        </p:txBody>
      </p:sp>
      <p:sp>
        <p:nvSpPr>
          <p:cNvPr name="TextBox 11" id="11"/>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NETWORK SECURITY - PROJECT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DAF9ZVfCi4Y</dc:identifier>
  <dcterms:modified xsi:type="dcterms:W3CDTF">2011-08-01T06:04:30Z</dcterms:modified>
  <cp:revision>1</cp:revision>
  <dc:title>DES Encryption PPT </dc:title>
</cp:coreProperties>
</file>